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82" r:id="rId3"/>
    <p:sldId id="261" r:id="rId4"/>
    <p:sldId id="262" r:id="rId5"/>
    <p:sldId id="263" r:id="rId6"/>
    <p:sldId id="277" r:id="rId7"/>
    <p:sldId id="264" r:id="rId8"/>
    <p:sldId id="265" r:id="rId9"/>
    <p:sldId id="283" r:id="rId10"/>
    <p:sldId id="284" r:id="rId11"/>
    <p:sldId id="285" r:id="rId12"/>
    <p:sldId id="278" r:id="rId13"/>
    <p:sldId id="266" r:id="rId14"/>
    <p:sldId id="267" r:id="rId15"/>
    <p:sldId id="268" r:id="rId16"/>
    <p:sldId id="269" r:id="rId17"/>
    <p:sldId id="280" r:id="rId18"/>
    <p:sldId id="270" r:id="rId19"/>
    <p:sldId id="273" r:id="rId20"/>
    <p:sldId id="274" r:id="rId21"/>
    <p:sldId id="281" r:id="rId22"/>
    <p:sldId id="27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9329A6-BCAE-423A-9D16-41645E7994D9}" type="datetimeFigureOut">
              <a:rPr lang="tr-TR" smtClean="0"/>
              <a:pPr/>
              <a:t>13.11.2024</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6C2C3B1-8BA6-429E-A591-BEDD4AD2E828}" type="slidenum">
              <a:rPr lang="tr-TR" smtClean="0"/>
              <a:pPr/>
              <a:t>‹#›</a:t>
            </a:fld>
            <a:endParaRPr lang="tr-T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C155C6-B0DF-4BB0-B45A-96CE28D74F30}" type="datetimeFigureOut">
              <a:rPr lang="tr-TR" smtClean="0"/>
              <a:pPr/>
              <a:t>13.11.2024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87E52-FC56-47F1-9A55-C7EFA3E2C6E8}" type="slidenum">
              <a:rPr lang="tr-TR" smtClean="0"/>
              <a:pPr/>
              <a:t>‹#›</a:t>
            </a:fld>
            <a:endParaRPr lang="tr-T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687E52-FC56-47F1-9A55-C7EFA3E2C6E8}" type="slidenum">
              <a:rPr lang="tr-TR" smtClean="0"/>
              <a:pPr/>
              <a:t>1</a:t>
            </a:fld>
            <a:endParaRPr lang="tr-TR"/>
          </a:p>
        </p:txBody>
      </p:sp>
      <p:sp>
        <p:nvSpPr>
          <p:cNvPr id="5" name="4 Altbilgi Yer Tutucusu"/>
          <p:cNvSpPr>
            <a:spLocks noGrp="1"/>
          </p:cNvSpPr>
          <p:nvPr>
            <p:ph type="ftr" sz="quarter" idx="1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049F7C0-A92D-4B4E-A062-C1B32AA34E2D}" type="datetime1">
              <a:rPr lang="tr-TR" smtClean="0"/>
              <a:pPr/>
              <a:t>13.11.2024</a:t>
            </a:fld>
            <a:endParaRPr lang="tr-TR"/>
          </a:p>
        </p:txBody>
      </p:sp>
      <p:sp>
        <p:nvSpPr>
          <p:cNvPr id="19" name="18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27" name="2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E02D36D-1C47-4961-BD96-7839D847C901}" type="datetime1">
              <a:rPr lang="tr-TR" smtClean="0"/>
              <a:pPr/>
              <a:t>13.11.2024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F24883-3985-4DFE-B8E5-A1A25FCE4B4C}" type="datetime1">
              <a:rPr lang="tr-TR" smtClean="0"/>
              <a:pPr/>
              <a:t>13.11.2024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FBAA40-A39B-4F49-A5F8-BFFF70127EA9}" type="datetime1">
              <a:rPr lang="tr-TR" smtClean="0"/>
              <a:pPr/>
              <a:t>13.11.2024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071D26C-B341-4820-874C-FA3B2A7DA38F}" type="datetime1">
              <a:rPr lang="tr-TR" smtClean="0"/>
              <a:pPr/>
              <a:t>13.11.2024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6BD17E4-BE2B-4732-89F6-DE204F69D3D5}" type="datetime1">
              <a:rPr lang="tr-TR" smtClean="0"/>
              <a:pPr/>
              <a:t>13.11.2024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9061FC2-6A7D-42DD-BF7A-DB9051956ABA}" type="datetime1">
              <a:rPr lang="tr-TR" smtClean="0"/>
              <a:pPr/>
              <a:t>13.11.2024</a:t>
            </a:fld>
            <a:endParaRPr lang="tr-TR"/>
          </a:p>
        </p:txBody>
      </p:sp>
      <p:sp>
        <p:nvSpPr>
          <p:cNvPr id="8" name="7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9" name="8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C28FC34-07E4-4A15-9C96-95660522F85F}" type="datetime1">
              <a:rPr lang="tr-TR" smtClean="0"/>
              <a:pPr/>
              <a:t>13.11.2024</a:t>
            </a:fld>
            <a:endParaRPr lang="tr-TR"/>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5" name="4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73CF658-F598-4238-9C72-411ACA92076D}" type="datetime1">
              <a:rPr lang="tr-TR" smtClean="0"/>
              <a:pPr/>
              <a:t>13.11.2024</a:t>
            </a:fld>
            <a:endParaRPr lang="tr-TR"/>
          </a:p>
        </p:txBody>
      </p:sp>
      <p:sp>
        <p:nvSpPr>
          <p:cNvPr id="3" name="2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4" name="3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4B7EFC9-A874-4D9A-B30F-4A170AEE1387}" type="datetime1">
              <a:rPr lang="tr-TR" smtClean="0"/>
              <a:pPr/>
              <a:t>13.11.2024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6860A85-6DC7-4D17-A55A-8F229CE920FA}" type="datetime1">
              <a:rPr lang="tr-TR" smtClean="0"/>
              <a:pPr/>
              <a:t>13.11.2024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DDCAB600-E5E7-403C-AD3C-980C74B05230}"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14ECE98-9D36-4676-913A-183ABA698432}" type="datetime1">
              <a:rPr lang="tr-TR" smtClean="0"/>
              <a:pPr/>
              <a:t>13.11.2024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T.C. Giresun Üniversitesi İdari ve Mali İşler Daire Başkanlığı 2024</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CAB600-E5E7-403C-AD3C-980C74B05230}"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14348" y="2000240"/>
            <a:ext cx="8001056" cy="1857388"/>
          </a:xfrm>
        </p:spPr>
        <p:txBody>
          <a:bodyPr>
            <a:normAutofit fontScale="47500" lnSpcReduction="20000"/>
          </a:bodyPr>
          <a:lstStyle/>
          <a:p>
            <a:pPr algn="ctr"/>
            <a:endParaRPr lang="tr-TR" sz="4000" dirty="0" smtClean="0">
              <a:latin typeface="+mj-lt"/>
            </a:endParaRPr>
          </a:p>
          <a:p>
            <a:pPr algn="ctr"/>
            <a:r>
              <a:rPr lang="tr-TR" sz="4000" dirty="0" smtClean="0">
                <a:latin typeface="+mj-lt"/>
              </a:rPr>
              <a:t>KAMU İÇ KONTROL STANDARTLARI EĞİTİMİNE </a:t>
            </a:r>
            <a:r>
              <a:rPr lang="tr-TR" sz="4000" dirty="0" smtClean="0"/>
              <a:t>HOŞ GELDİNİZ</a:t>
            </a:r>
            <a:endParaRPr lang="tr-TR" sz="4000" dirty="0" smtClean="0">
              <a:latin typeface="+mj-lt"/>
            </a:endParaRPr>
          </a:p>
          <a:p>
            <a:pPr algn="ctr"/>
            <a:endParaRPr lang="tr-TR" sz="4000" dirty="0" smtClean="0">
              <a:latin typeface="+mj-lt"/>
            </a:endParaRPr>
          </a:p>
          <a:p>
            <a:pPr algn="ctr"/>
            <a:r>
              <a:rPr lang="tr-TR" sz="4000" dirty="0" smtClean="0">
                <a:latin typeface="+mj-lt"/>
              </a:rPr>
              <a:t>Alt Başlık: KOS 2.6 HASSAS GÖREVLER</a:t>
            </a:r>
          </a:p>
          <a:p>
            <a:pPr algn="ctr"/>
            <a:r>
              <a:rPr lang="tr-TR" sz="4000" dirty="0" smtClean="0">
                <a:latin typeface="+mj-lt"/>
              </a:rPr>
              <a:t>“İdarenin yöneticileri, faaliyetlerin yürütülmesinde hassas görevlere ilişkin prosedürleri belirlemeli ve personele duyurmalıdır.”</a:t>
            </a:r>
            <a:endParaRPr lang="tr-TR" sz="4000" dirty="0">
              <a:latin typeface="+mj-lt"/>
            </a:endParaRPr>
          </a:p>
        </p:txBody>
      </p:sp>
      <p:sp>
        <p:nvSpPr>
          <p:cNvPr id="4" name="2 Alt Başlık"/>
          <p:cNvSpPr txBox="1">
            <a:spLocks/>
          </p:cNvSpPr>
          <p:nvPr/>
        </p:nvSpPr>
        <p:spPr>
          <a:xfrm>
            <a:off x="3357554" y="3857628"/>
            <a:ext cx="3357586" cy="1857388"/>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sz="1600" dirty="0" smtClean="0">
                <a:latin typeface="+mj-lt"/>
              </a:rPr>
              <a:t>Hazırlayan: </a:t>
            </a:r>
          </a:p>
          <a:p>
            <a:pPr marR="45720" lvl="0" algn="ctr">
              <a:spcBef>
                <a:spcPct val="20000"/>
              </a:spcBef>
              <a:buClr>
                <a:schemeClr val="accent3"/>
              </a:buClr>
              <a:buSzPct val="95000"/>
            </a:pPr>
            <a:r>
              <a:rPr lang="tr-TR" sz="1600" dirty="0" smtClean="0">
                <a:latin typeface="+mj-lt"/>
              </a:rPr>
              <a:t>Cengiz ÇAN </a:t>
            </a:r>
          </a:p>
          <a:p>
            <a:pPr marR="45720" lvl="0" algn="ctr">
              <a:spcBef>
                <a:spcPct val="20000"/>
              </a:spcBef>
              <a:buClr>
                <a:schemeClr val="accent3"/>
              </a:buClr>
              <a:buSzPct val="95000"/>
            </a:pPr>
            <a:r>
              <a:rPr lang="tr-TR" sz="1600" dirty="0" smtClean="0">
                <a:latin typeface="+mj-lt"/>
              </a:rPr>
              <a:t>Şube Müdürü</a:t>
            </a:r>
          </a:p>
          <a:p>
            <a:pPr marR="45720" lvl="0" algn="ctr">
              <a:spcBef>
                <a:spcPct val="20000"/>
              </a:spcBef>
              <a:buClr>
                <a:schemeClr val="accent3"/>
              </a:buClr>
              <a:buSzPct val="95000"/>
            </a:pPr>
            <a:r>
              <a:rPr kumimoji="0" lang="tr-TR" sz="1600" b="0" i="0" u="none" strike="noStrike" kern="1200" cap="none" spc="0" normalizeH="0" baseline="0" noProof="0" dirty="0" smtClean="0">
                <a:ln>
                  <a:noFill/>
                </a:ln>
                <a:solidFill>
                  <a:schemeClr val="tx1"/>
                </a:solidFill>
                <a:effectLst/>
                <a:uLnTx/>
                <a:uFillTx/>
                <a:latin typeface="+mj-lt"/>
                <a:ea typeface="+mn-ea"/>
                <a:cs typeface="+mn-cs"/>
              </a:rPr>
              <a:t>İdari  ve Mali İşler Daire Başkanlığı</a:t>
            </a:r>
            <a:endParaRPr kumimoji="0" lang="tr-TR" sz="1600" b="0" i="0" u="none" strike="noStrike" kern="1200" cap="none" spc="0" normalizeH="0" baseline="0" noProof="0" dirty="0">
              <a:ln>
                <a:noFill/>
              </a:ln>
              <a:solidFill>
                <a:schemeClr val="tx1"/>
              </a:solidFill>
              <a:effectLst/>
              <a:uLnTx/>
              <a:uFillTx/>
              <a:latin typeface="+mj-lt"/>
              <a:ea typeface="+mn-ea"/>
              <a:cs typeface="+mn-cs"/>
            </a:endParaRPr>
          </a:p>
        </p:txBody>
      </p:sp>
      <p:sp>
        <p:nvSpPr>
          <p:cNvPr id="5" name="2 Alt Başlık"/>
          <p:cNvSpPr txBox="1">
            <a:spLocks/>
          </p:cNvSpPr>
          <p:nvPr/>
        </p:nvSpPr>
        <p:spPr>
          <a:xfrm>
            <a:off x="3286116" y="6000768"/>
            <a:ext cx="3500462" cy="629092"/>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dirty="0" smtClean="0">
                <a:latin typeface="+mj-lt"/>
              </a:rPr>
              <a:t>14.11.2024</a:t>
            </a:r>
            <a:endParaRPr lang="tr-TR" dirty="0" smtClean="0">
              <a:latin typeface="+mj-lt"/>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285852" y="1142984"/>
            <a:ext cx="6696744" cy="771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5 Altbilgi Yer Tutucusu"/>
          <p:cNvSpPr>
            <a:spLocks noGrp="1"/>
          </p:cNvSpPr>
          <p:nvPr>
            <p:ph type="ftr" sz="quarter" idx="11"/>
          </p:nvPr>
        </p:nvSpPr>
        <p:spPr>
          <a:xfrm>
            <a:off x="2857488" y="6357958"/>
            <a:ext cx="4476768" cy="365125"/>
          </a:xfrm>
        </p:spPr>
        <p:txBody>
          <a:bodyPr/>
          <a:lstStyle/>
          <a:p>
            <a:pPr algn="ctr"/>
            <a:r>
              <a:rPr lang="tr-TR" dirty="0" smtClean="0"/>
              <a:t>T.C. Giresun Üniversitesi İdari ve Mali İşler Daire Başkanlığı 2024</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pic>
        <p:nvPicPr>
          <p:cNvPr id="1027" name="Picture 3"/>
          <p:cNvPicPr>
            <a:picLocks noGrp="1" noChangeAspect="1" noChangeArrowheads="1"/>
          </p:cNvPicPr>
          <p:nvPr>
            <p:ph idx="1"/>
          </p:nvPr>
        </p:nvPicPr>
        <p:blipFill>
          <a:blip r:embed="rId2"/>
          <a:srcRect/>
          <a:stretch>
            <a:fillRect/>
          </a:stretch>
        </p:blipFill>
        <p:spPr bwMode="auto">
          <a:xfrm>
            <a:off x="142844" y="500043"/>
            <a:ext cx="8858312" cy="5824558"/>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pic>
        <p:nvPicPr>
          <p:cNvPr id="2051" name="Picture 3"/>
          <p:cNvPicPr>
            <a:picLocks noGrp="1" noChangeAspect="1" noChangeArrowheads="1"/>
          </p:cNvPicPr>
          <p:nvPr>
            <p:ph idx="1"/>
          </p:nvPr>
        </p:nvPicPr>
        <p:blipFill>
          <a:blip r:embed="rId2"/>
          <a:srcRect/>
          <a:stretch>
            <a:fillRect/>
          </a:stretch>
        </p:blipFill>
        <p:spPr bwMode="auto">
          <a:xfrm>
            <a:off x="0" y="285728"/>
            <a:ext cx="9144000" cy="6038873"/>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00108"/>
            <a:ext cx="8229600" cy="5324492"/>
          </a:xfrm>
        </p:spPr>
        <p:txBody>
          <a:bodyPr>
            <a:normAutofit/>
          </a:bodyPr>
          <a:lstStyle/>
          <a:p>
            <a:r>
              <a:rPr lang="tr-TR" dirty="0" smtClean="0"/>
              <a:t>Birim sorumluları tarafından, “</a:t>
            </a:r>
            <a:r>
              <a:rPr lang="tr-TR" b="1" u="sng" dirty="0" smtClean="0"/>
              <a:t>Hassas Görev Envanteri Formu</a:t>
            </a:r>
            <a:r>
              <a:rPr lang="tr-TR" dirty="0" smtClean="0"/>
              <a:t>” (EK-2)’ esas alınarak hassas görevi olan her bir personel için “</a:t>
            </a:r>
            <a:r>
              <a:rPr lang="tr-TR" b="1" u="sng" dirty="0" smtClean="0"/>
              <a:t>Personel Hassas Görev Listesi Formu</a:t>
            </a:r>
            <a:r>
              <a:rPr lang="tr-TR" dirty="0" smtClean="0"/>
              <a:t>” (EK-3) hazırlanır. Bu form </a:t>
            </a:r>
            <a:r>
              <a:rPr lang="tr-TR" u="sng" dirty="0" smtClean="0"/>
              <a:t>Harcama Yetkilisi </a:t>
            </a:r>
            <a:r>
              <a:rPr lang="tr-TR" dirty="0" smtClean="0"/>
              <a:t>ve </a:t>
            </a:r>
            <a:r>
              <a:rPr lang="tr-TR" u="sng" dirty="0" smtClean="0"/>
              <a:t>ilgili personel tarafından imzalanır </a:t>
            </a:r>
            <a:r>
              <a:rPr lang="tr-TR" dirty="0" smtClean="0"/>
              <a:t>ve bir sureti </a:t>
            </a:r>
            <a:r>
              <a:rPr lang="tr-TR" u="sng" dirty="0" smtClean="0"/>
              <a:t>personele</a:t>
            </a:r>
            <a:r>
              <a:rPr lang="tr-TR" dirty="0" smtClean="0"/>
              <a:t> verilir.</a:t>
            </a:r>
          </a:p>
          <a:p>
            <a:r>
              <a:rPr lang="tr-TR" dirty="0" smtClean="0"/>
              <a:t>Hassas görevi olan personelin </a:t>
            </a:r>
            <a:r>
              <a:rPr lang="tr-TR" b="1" u="sng" dirty="0" smtClean="0"/>
              <a:t>izin, rapor vb. sebeplerle 30 gün </a:t>
            </a:r>
            <a:r>
              <a:rPr lang="tr-TR" dirty="0" smtClean="0"/>
              <a:t>ve </a:t>
            </a:r>
            <a:r>
              <a:rPr lang="tr-TR" u="sng" dirty="0" smtClean="0"/>
              <a:t>daha fazla çalışmaya ara vermesi </a:t>
            </a:r>
            <a:r>
              <a:rPr lang="tr-TR" dirty="0" smtClean="0"/>
              <a:t>halinde “</a:t>
            </a:r>
            <a:r>
              <a:rPr lang="tr-TR" b="1" u="sng" dirty="0" smtClean="0"/>
              <a:t>Görev Devir-Teslim Formu</a:t>
            </a:r>
            <a:r>
              <a:rPr lang="tr-TR" dirty="0" smtClean="0"/>
              <a:t>” (EK-4) doldurularak görevi devralan personele üstlendiği görevin hassas görevleri hakkında bilgi verilir. </a:t>
            </a:r>
          </a:p>
          <a:p>
            <a:endParaRPr lang="tr-TR" dirty="0"/>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14422"/>
            <a:ext cx="8229600" cy="5110178"/>
          </a:xfrm>
        </p:spPr>
        <p:txBody>
          <a:bodyPr/>
          <a:lstStyle/>
          <a:p>
            <a:r>
              <a:rPr lang="tr-TR" u="sng" dirty="0" smtClean="0"/>
              <a:t>Her yıl hassas görevler </a:t>
            </a:r>
            <a:r>
              <a:rPr lang="tr-TR" dirty="0" smtClean="0"/>
              <a:t>gözden geçirilir ve hassas olduğu düşünülen yeni görevler aynı süreç takip edilerek ilgili formlara eklenir ve formlar güncellenir. </a:t>
            </a:r>
          </a:p>
          <a:p>
            <a:r>
              <a:rPr lang="tr-TR" dirty="0" smtClean="0"/>
              <a:t>Güncellenen hassas görevler aynı süreçle personele duyurulur. </a:t>
            </a:r>
          </a:p>
          <a:p>
            <a:r>
              <a:rPr lang="tr-TR" dirty="0" smtClean="0"/>
              <a:t>Görevlerdeki etkinliğin sağlanması için alınan önlemler sürekli olarak izlenir.</a:t>
            </a:r>
          </a:p>
          <a:p>
            <a:endParaRPr lang="tr-TR" dirty="0"/>
          </a:p>
        </p:txBody>
      </p:sp>
      <p:sp>
        <p:nvSpPr>
          <p:cNvPr id="5" name="4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000240"/>
            <a:ext cx="8329642" cy="4324360"/>
          </a:xfrm>
        </p:spPr>
        <p:txBody>
          <a:bodyPr/>
          <a:lstStyle/>
          <a:p>
            <a:r>
              <a:rPr lang="tr-TR" dirty="0" smtClean="0"/>
              <a:t>Amaç ve hedeflerin gerçekleşmesinde olumsuz etkileyebileceği değerlendirilen olay veya durumlar </a:t>
            </a:r>
            <a:r>
              <a:rPr lang="tr-TR" b="1" u="sng" dirty="0" smtClean="0"/>
              <a:t>risk </a:t>
            </a:r>
            <a:r>
              <a:rPr lang="tr-TR" dirty="0" smtClean="0"/>
              <a:t>olarak tanımlanır. </a:t>
            </a:r>
          </a:p>
          <a:p>
            <a:r>
              <a:rPr lang="tr-TR" dirty="0" smtClean="0"/>
              <a:t>Risk Yönetimi; İdarenin hedeflerine ulaşabilmek için riskleri, her seviyede belirli bir yöntemle sistematik olarak tespit etmesi, değerlendirmesi, etkilerini azaltmak için önlemler alması ve bu sürecin etkin işlemesini sağlayacak şekilde izlemesidir. </a:t>
            </a:r>
          </a:p>
          <a:p>
            <a:r>
              <a:rPr lang="tr-TR" dirty="0" smtClean="0"/>
              <a:t>Risk yönetiminin başarısı çalışanların risk yönetimini sahiplenmesine bağlıdır.</a:t>
            </a:r>
            <a:endParaRPr lang="tr-TR" dirty="0"/>
          </a:p>
        </p:txBody>
      </p:sp>
      <p:sp>
        <p:nvSpPr>
          <p:cNvPr id="5" name="4 Altbilgi Yer Tutucusu"/>
          <p:cNvSpPr>
            <a:spLocks noGrp="1"/>
          </p:cNvSpPr>
          <p:nvPr>
            <p:ph type="ftr" sz="quarter" idx="11"/>
          </p:nvPr>
        </p:nvSpPr>
        <p:spPr>
          <a:xfrm>
            <a:off x="2667000" y="6356350"/>
            <a:ext cx="4262454" cy="365125"/>
          </a:xfrm>
        </p:spPr>
        <p:txBody>
          <a:bodyPr/>
          <a:lstStyle/>
          <a:p>
            <a:r>
              <a:rPr lang="tr-TR" dirty="0" smtClean="0"/>
              <a:t>T.C. Giresun Üniversitesi İdari ve Mali İşler Daire Başkanlığı 2024</a:t>
            </a:r>
            <a:endParaRPr lang="tr-TR" dirty="0"/>
          </a:p>
        </p:txBody>
      </p:sp>
      <p:sp>
        <p:nvSpPr>
          <p:cNvPr id="7" name="1 Başlık"/>
          <p:cNvSpPr>
            <a:spLocks noGrp="1"/>
          </p:cNvSpPr>
          <p:nvPr>
            <p:ph type="title"/>
          </p:nvPr>
        </p:nvSpPr>
        <p:spPr>
          <a:xfrm>
            <a:off x="457200" y="1142984"/>
            <a:ext cx="8229600" cy="1285884"/>
          </a:xfrm>
        </p:spPr>
        <p:txBody>
          <a:bodyPr>
            <a:normAutofit fontScale="90000"/>
          </a:bodyPr>
          <a:lstStyle/>
          <a:p>
            <a:r>
              <a:rPr lang="tr-TR" sz="3600" dirty="0" smtClean="0"/>
              <a:t>Hassas Görevlerde Risk Seviyesinin Tespiti ve Alınacak Önlemler Nelerdir?</a:t>
            </a:r>
            <a:r>
              <a:rPr lang="tr-TR" dirty="0" smtClean="0"/>
              <a:t/>
            </a:r>
            <a:br>
              <a:rPr lang="tr-TR" dirty="0" smtClean="0"/>
            </a:b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467368"/>
          </a:xfrm>
        </p:spPr>
        <p:txBody>
          <a:bodyPr>
            <a:noAutofit/>
          </a:bodyPr>
          <a:lstStyle/>
          <a:p>
            <a:pPr>
              <a:lnSpc>
                <a:spcPct val="80000"/>
              </a:lnSpc>
            </a:pPr>
            <a:r>
              <a:rPr lang="tr-TR" sz="2000" dirty="0" smtClean="0"/>
              <a:t>Bu kapsamda Birim Risk Yönetim Ekibinin risk seviyelerini belirleme çalışmalarında tüm personelin katkı sağlaması büyük bir önem arz etmektedir.</a:t>
            </a:r>
          </a:p>
          <a:p>
            <a:pPr>
              <a:lnSpc>
                <a:spcPct val="80000"/>
              </a:lnSpc>
            </a:pPr>
            <a:r>
              <a:rPr lang="tr-TR" sz="2000" dirty="0" smtClean="0"/>
              <a:t>Hassas görevler için risk seviyelerinin belirlenmesi aşamasında tespit edilen riskler kendi içerisinde aşağıda belirtilen risk seviyelerine göre kategorize edilir. </a:t>
            </a:r>
          </a:p>
          <a:p>
            <a:pPr>
              <a:lnSpc>
                <a:spcPct val="80000"/>
              </a:lnSpc>
            </a:pPr>
            <a:endParaRPr lang="tr-TR" sz="2000" dirty="0" smtClean="0"/>
          </a:p>
          <a:p>
            <a:pPr>
              <a:lnSpc>
                <a:spcPct val="80000"/>
              </a:lnSpc>
            </a:pPr>
            <a:endParaRPr lang="tr-TR" sz="2000" dirty="0" smtClean="0"/>
          </a:p>
          <a:p>
            <a:pPr>
              <a:lnSpc>
                <a:spcPct val="80000"/>
              </a:lnSpc>
            </a:pPr>
            <a:r>
              <a:rPr lang="tr-TR" sz="2000" b="1" dirty="0" smtClean="0">
                <a:solidFill>
                  <a:srgbClr val="FF0000"/>
                </a:solidFill>
              </a:rPr>
              <a:t>❖ Yüksek: </a:t>
            </a:r>
            <a:r>
              <a:rPr lang="tr-TR" sz="2000" dirty="0" smtClean="0"/>
              <a:t>Cezai işlem, kurumsal itibar kaybı, soruşturma, yargılanma, adli ceza, idari para cezası, kamu zararı. </a:t>
            </a:r>
          </a:p>
          <a:p>
            <a:pPr>
              <a:lnSpc>
                <a:spcPct val="80000"/>
              </a:lnSpc>
            </a:pPr>
            <a:r>
              <a:rPr lang="tr-TR" sz="2000" b="1" dirty="0" smtClean="0">
                <a:solidFill>
                  <a:schemeClr val="accent1">
                    <a:lumMod val="60000"/>
                    <a:lumOff val="40000"/>
                  </a:schemeClr>
                </a:solidFill>
              </a:rPr>
              <a:t>❖ Orta</a:t>
            </a:r>
            <a:r>
              <a:rPr lang="tr-TR" sz="2000" dirty="0" smtClean="0">
                <a:solidFill>
                  <a:srgbClr val="FFFF00"/>
                </a:solidFill>
              </a:rPr>
              <a:t>: </a:t>
            </a:r>
            <a:r>
              <a:rPr lang="tr-TR" sz="2000" dirty="0" smtClean="0"/>
              <a:t>İdare ve personele güvenin kaybolması, görevin aksaması, birimin itibar kaybı ile mali kaybının telafisi güç sonuçlara yol açması.</a:t>
            </a:r>
          </a:p>
          <a:p>
            <a:pPr>
              <a:lnSpc>
                <a:spcPct val="80000"/>
              </a:lnSpc>
            </a:pPr>
            <a:r>
              <a:rPr lang="tr-TR" sz="2000" dirty="0" smtClean="0"/>
              <a:t> </a:t>
            </a:r>
            <a:r>
              <a:rPr lang="tr-TR" sz="2000" b="1" dirty="0" smtClean="0">
                <a:solidFill>
                  <a:srgbClr val="00B050"/>
                </a:solidFill>
              </a:rPr>
              <a:t>❖ Düşük: </a:t>
            </a:r>
            <a:r>
              <a:rPr lang="tr-TR" sz="2000" dirty="0" smtClean="0"/>
              <a:t>Tekit, zaman kaybı, personele olan güvenin azalması, görevin sonucuna etkilemeyen ancak kalitesini düşüren aksaklıklar.</a:t>
            </a:r>
          </a:p>
          <a:p>
            <a:pPr>
              <a:lnSpc>
                <a:spcPct val="80000"/>
              </a:lnSpc>
            </a:pPr>
            <a:endParaRPr lang="tr-TR" sz="2000" dirty="0" smtClean="0"/>
          </a:p>
          <a:p>
            <a:pPr>
              <a:lnSpc>
                <a:spcPct val="80000"/>
              </a:lnSpc>
            </a:pPr>
            <a:endParaRPr lang="tr-TR" sz="2000" dirty="0" smtClean="0"/>
          </a:p>
          <a:p>
            <a:pPr>
              <a:lnSpc>
                <a:spcPct val="80000"/>
              </a:lnSpc>
            </a:pPr>
            <a:r>
              <a:rPr lang="tr-TR" sz="2000" dirty="0" smtClean="0"/>
              <a:t>Kayıt altına alınan hassas görevin yerine getirilememesi durumunda karşılaşılacak olan risk seviyesi EK-1’deki “</a:t>
            </a:r>
            <a:r>
              <a:rPr lang="tr-TR" sz="2000" b="1" u="sng" dirty="0" smtClean="0"/>
              <a:t>Hassas Görev Tespit Formu</a:t>
            </a:r>
            <a:r>
              <a:rPr lang="tr-TR" sz="2000" dirty="0" smtClean="0"/>
              <a:t>” ile EK-2’deki “</a:t>
            </a:r>
            <a:r>
              <a:rPr lang="tr-TR" sz="2000" b="1" u="sng" dirty="0" smtClean="0"/>
              <a:t>Hassas Görev Envanteri Formu</a:t>
            </a:r>
            <a:r>
              <a:rPr lang="tr-TR" sz="2000" dirty="0" smtClean="0"/>
              <a:t>”ndaki Risk Düzeyi sütununa kaydedilir. </a:t>
            </a:r>
            <a:endParaRPr lang="tr-TR" sz="2000" dirty="0" smtClean="0">
              <a:cs typeface="Times New Roman" pitchFamily="18" charset="0"/>
            </a:endParaRPr>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Hassas Görevlerin İzlenmesi</a:t>
            </a:r>
            <a:endParaRPr lang="tr-TR" dirty="0"/>
          </a:p>
        </p:txBody>
      </p:sp>
      <p:sp>
        <p:nvSpPr>
          <p:cNvPr id="3" name="2 İçerik Yer Tutucusu"/>
          <p:cNvSpPr>
            <a:spLocks noGrp="1"/>
          </p:cNvSpPr>
          <p:nvPr>
            <p:ph idx="1"/>
          </p:nvPr>
        </p:nvSpPr>
        <p:spPr>
          <a:xfrm>
            <a:off x="457200" y="1935480"/>
            <a:ext cx="8258204" cy="4493916"/>
          </a:xfrm>
        </p:spPr>
        <p:txBody>
          <a:bodyPr>
            <a:normAutofit/>
          </a:bodyPr>
          <a:lstStyle/>
          <a:p>
            <a:r>
              <a:rPr lang="tr-TR" dirty="0" smtClean="0"/>
              <a:t>Birimlerin Hassas Görevlerin izlenmesinde birim amirlerinin görevleri; </a:t>
            </a:r>
          </a:p>
          <a:p>
            <a:r>
              <a:rPr lang="tr-TR" dirty="0" smtClean="0"/>
              <a:t>❖ Periyodik aralıklarla gözden geçirmeli, </a:t>
            </a:r>
          </a:p>
          <a:p>
            <a:r>
              <a:rPr lang="tr-TR" dirty="0" smtClean="0"/>
              <a:t>❖ Hangi aşamalarda aksaklıkların olabileceğini tespit etmeli, </a:t>
            </a:r>
          </a:p>
          <a:p>
            <a:r>
              <a:rPr lang="tr-TR" dirty="0" smtClean="0"/>
              <a:t>❖ Bu aksaklıkların önlenebilmesi veya en aza indirilebilmesi için ne gibi önlemler alınabileceğine karar vermeli, </a:t>
            </a:r>
          </a:p>
          <a:p>
            <a:r>
              <a:rPr lang="tr-TR" dirty="0" smtClean="0"/>
              <a:t>❖ Görevlerdeki etkinliğin sağlanması için alınan önlemleri sürekli olarak izlemelidir. </a:t>
            </a:r>
            <a:endParaRPr lang="tr-TR" dirty="0"/>
          </a:p>
        </p:txBody>
      </p:sp>
      <p:sp>
        <p:nvSpPr>
          <p:cNvPr id="5" name="4 Altbilgi Yer Tutucusu"/>
          <p:cNvSpPr>
            <a:spLocks noGrp="1"/>
          </p:cNvSpPr>
          <p:nvPr>
            <p:ph type="ftr" sz="quarter" idx="11"/>
          </p:nvPr>
        </p:nvSpPr>
        <p:spPr>
          <a:xfrm>
            <a:off x="2667000" y="6356350"/>
            <a:ext cx="4333892"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Harcama birimleri tespit ettikleri ve güncelledikleri “</a:t>
            </a:r>
            <a:r>
              <a:rPr lang="tr-TR" b="1" dirty="0" smtClean="0"/>
              <a:t>Hassas Görev Envanteri Formu</a:t>
            </a:r>
            <a:r>
              <a:rPr lang="tr-TR" dirty="0" smtClean="0"/>
              <a:t>” (EK-2)’nu Strateji Geliştirme Daire Başkanlığına bildirir. </a:t>
            </a:r>
          </a:p>
          <a:p>
            <a:r>
              <a:rPr lang="tr-TR" dirty="0" smtClean="0"/>
              <a:t>Hassas görevler, </a:t>
            </a:r>
            <a:r>
              <a:rPr lang="tr-TR" b="1" u="sng" dirty="0" smtClean="0"/>
              <a:t>en az yılda bir kez </a:t>
            </a:r>
            <a:r>
              <a:rPr lang="tr-TR" dirty="0" smtClean="0"/>
              <a:t>gözden geçirilir ve güncellenir.</a:t>
            </a:r>
            <a:endParaRPr lang="tr-TR" dirty="0"/>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Sorumluluk</a:t>
            </a:r>
            <a:endParaRPr lang="tr-TR" dirty="0"/>
          </a:p>
        </p:txBody>
      </p:sp>
      <p:sp>
        <p:nvSpPr>
          <p:cNvPr id="3" name="2 İçerik Yer Tutucusu"/>
          <p:cNvSpPr>
            <a:spLocks noGrp="1"/>
          </p:cNvSpPr>
          <p:nvPr>
            <p:ph idx="1"/>
          </p:nvPr>
        </p:nvSpPr>
        <p:spPr/>
        <p:txBody>
          <a:bodyPr>
            <a:normAutofit/>
          </a:bodyPr>
          <a:lstStyle/>
          <a:p>
            <a:pPr lvl="1">
              <a:buFont typeface="Wingdings" pitchFamily="2" charset="2"/>
              <a:buChar char="Ø"/>
            </a:pPr>
            <a:endParaRPr lang="tr-TR" altLang="tr-TR" dirty="0" smtClean="0"/>
          </a:p>
          <a:p>
            <a:pPr lvl="1">
              <a:buFont typeface="Wingdings" pitchFamily="2" charset="2"/>
              <a:buChar char="Ø"/>
            </a:pPr>
            <a:endParaRPr lang="tr-TR" altLang="tr-TR" dirty="0" smtClean="0"/>
          </a:p>
          <a:p>
            <a:r>
              <a:rPr lang="tr-TR" dirty="0" smtClean="0"/>
              <a:t>Hassas görevleri tespit etme ve hassas görevlerin aksatılmaksızın sürdürülebilmesi için gerekli tedbirlerin alınması </a:t>
            </a:r>
            <a:r>
              <a:rPr lang="tr-TR" b="1" u="sng" dirty="0" smtClean="0"/>
              <a:t>harcama yetkilisinin </a:t>
            </a:r>
            <a:r>
              <a:rPr lang="tr-TR" dirty="0" smtClean="0"/>
              <a:t>sorumluluğundadır.</a:t>
            </a:r>
            <a:endParaRPr lang="tr-TR" dirty="0"/>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Hassas Görev Belirleme Komisyonu</a:t>
            </a:r>
            <a:endParaRPr lang="tr-TR" dirty="0"/>
          </a:p>
        </p:txBody>
      </p:sp>
      <p:sp>
        <p:nvSpPr>
          <p:cNvPr id="3" name="2 İçerik Yer Tutucusu"/>
          <p:cNvSpPr>
            <a:spLocks noGrp="1"/>
          </p:cNvSpPr>
          <p:nvPr>
            <p:ph idx="1"/>
          </p:nvPr>
        </p:nvSpPr>
        <p:spPr/>
        <p:txBody>
          <a:bodyPr>
            <a:normAutofit/>
          </a:bodyPr>
          <a:lstStyle/>
          <a:p>
            <a:r>
              <a:rPr lang="tr-TR" dirty="0" smtClean="0"/>
              <a:t>Hassas Görev Belirleme iş ve işlemleri, Giresun Üniversitesi Kurumsal Risk Yönetimi Yönergesinin 12. Maddesine göre oluşturulan “Birim Risk Yönetim Ekibi” tarafından yürütülür</a:t>
            </a:r>
            <a:endParaRPr lang="tr-TR" dirty="0"/>
          </a:p>
        </p:txBody>
      </p:sp>
      <p:sp>
        <p:nvSpPr>
          <p:cNvPr id="4" name="3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pic>
        <p:nvPicPr>
          <p:cNvPr id="5" name="4 İçerik Yer Tutucusu"/>
          <p:cNvPicPr>
            <a:picLocks noGrp="1"/>
          </p:cNvPicPr>
          <p:nvPr>
            <p:ph idx="1"/>
          </p:nvPr>
        </p:nvPicPr>
        <p:blipFill>
          <a:blip r:embed="rId2"/>
          <a:srcRect/>
          <a:stretch>
            <a:fillRect/>
          </a:stretch>
        </p:blipFill>
        <p:spPr bwMode="auto">
          <a:xfrm>
            <a:off x="142844" y="500042"/>
            <a:ext cx="8858312" cy="5824559"/>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Görevden Ayrılan Personel İçin Ne Yapmak Gerekir?</a:t>
            </a:r>
            <a:endParaRPr lang="tr-TR" dirty="0"/>
          </a:p>
        </p:txBody>
      </p:sp>
      <p:sp>
        <p:nvSpPr>
          <p:cNvPr id="3" name="2 İçerik Yer Tutucusu"/>
          <p:cNvSpPr>
            <a:spLocks noGrp="1"/>
          </p:cNvSpPr>
          <p:nvPr>
            <p:ph idx="1"/>
          </p:nvPr>
        </p:nvSpPr>
        <p:spPr/>
        <p:txBody>
          <a:bodyPr>
            <a:normAutofit/>
          </a:bodyPr>
          <a:lstStyle/>
          <a:p>
            <a:r>
              <a:rPr lang="tr-TR" dirty="0" smtClean="0"/>
              <a:t>Görevinden ayrılan personelin “</a:t>
            </a:r>
            <a:r>
              <a:rPr lang="tr-TR" b="1" u="sng" dirty="0" smtClean="0"/>
              <a:t>Görev Devir-Teslim Formu</a:t>
            </a:r>
            <a:r>
              <a:rPr lang="tr-TR" dirty="0" smtClean="0"/>
              <a:t>” (EK-4) hazırlayarak görevi devrettiği personele vermesi, sorumluluğu altındaki dosyaların da bir tutanakla yeni görevliye teslim etmesi kurumsal risk yönetimi açısından oldukça önemlidir.</a:t>
            </a:r>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00108"/>
            <a:ext cx="8229600" cy="5324492"/>
          </a:xfrm>
        </p:spPr>
        <p:txBody>
          <a:bodyPr>
            <a:normAutofit/>
          </a:bodyPr>
          <a:lstStyle/>
          <a:p>
            <a:r>
              <a:rPr lang="tr-TR" dirty="0" smtClean="0"/>
              <a:t>“</a:t>
            </a:r>
            <a:r>
              <a:rPr lang="tr-TR" b="1" u="sng" dirty="0" smtClean="0"/>
              <a:t>Görev Devir-Teslim Formu</a:t>
            </a:r>
            <a:r>
              <a:rPr lang="tr-TR" dirty="0" smtClean="0"/>
              <a:t>” (EK-4) birimde yürütülen işlerin aksamadan devam etmesini temin etmek maksadıyla, emeklilik, kurum içi veya dışı nakil, istifa, ücretsiz izin, geçici veya sürekli görev, memuriyetten çıkarılma, uzaklaştırma, görev yeri değişikliği, sağlık izni gibi nedenlerle görevden sürekli veya </a:t>
            </a:r>
            <a:r>
              <a:rPr lang="tr-TR" b="1" u="sng" dirty="0" smtClean="0"/>
              <a:t>30 günden uzun süreli ayrılmalarda </a:t>
            </a:r>
            <a:r>
              <a:rPr lang="tr-TR" dirty="0" smtClean="0"/>
              <a:t>görevini devreden tarafından doldurulup 3 nüsha olarak yazdırılacaktır. </a:t>
            </a:r>
          </a:p>
          <a:p>
            <a:r>
              <a:rPr lang="tr-TR" dirty="0" smtClean="0"/>
              <a:t>Formun bir nüshası görevini devredende, bir nüshası görevi devralanda kalacak, bir nüshası da ayrılan personelin dosyasına konulmak üzere birimin personel işleri sorumlusuna verilecektir.</a:t>
            </a:r>
          </a:p>
          <a:p>
            <a:endParaRPr lang="tr-TR" dirty="0"/>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796350"/>
          </a:xfrm>
        </p:spPr>
        <p:txBody>
          <a:bodyPr/>
          <a:lstStyle/>
          <a:p>
            <a:pPr algn="ctr"/>
            <a:r>
              <a:rPr lang="tr-TR" dirty="0" smtClean="0"/>
              <a:t>DİNLEDİĞİNİZ İÇİN TEŞEKKÜRLER.</a:t>
            </a:r>
            <a:endParaRPr lang="tr-TR" dirty="0"/>
          </a:p>
        </p:txBody>
      </p:sp>
      <p:sp>
        <p:nvSpPr>
          <p:cNvPr id="3" name="2 İçerik Yer Tutucusu"/>
          <p:cNvSpPr>
            <a:spLocks noGrp="1"/>
          </p:cNvSpPr>
          <p:nvPr>
            <p:ph idx="1"/>
          </p:nvPr>
        </p:nvSpPr>
        <p:spPr>
          <a:xfrm>
            <a:off x="457200" y="4143380"/>
            <a:ext cx="8229600" cy="2181220"/>
          </a:xfrm>
        </p:spPr>
        <p:txBody>
          <a:bodyPr>
            <a:normAutofit/>
          </a:bodyPr>
          <a:lstStyle/>
          <a:p>
            <a:r>
              <a:rPr lang="tr-TR" sz="2400" u="sng" dirty="0" smtClean="0"/>
              <a:t>Yararlanılan Kaynak:</a:t>
            </a:r>
          </a:p>
          <a:p>
            <a:r>
              <a:rPr lang="tr-TR" sz="1800" dirty="0" smtClean="0">
                <a:cs typeface="Arial" pitchFamily="34" charset="0"/>
              </a:rPr>
              <a:t>Giresun Üniversitesi Kurumsal Risk Yönetimi Hassas Görevler Strateji Belgesi, https://imidb.giresun.edu.tr</a:t>
            </a:r>
          </a:p>
        </p:txBody>
      </p:sp>
      <p:sp>
        <p:nvSpPr>
          <p:cNvPr id="4" name="3 Altbilgi Yer Tutucusu"/>
          <p:cNvSpPr>
            <a:spLocks noGrp="1"/>
          </p:cNvSpPr>
          <p:nvPr>
            <p:ph type="ftr" sz="quarter" idx="11"/>
          </p:nvPr>
        </p:nvSpPr>
        <p:spPr>
          <a:xfrm>
            <a:off x="2667000" y="6356350"/>
            <a:ext cx="483395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0"/>
            <a:ext cx="8229600" cy="857272"/>
          </a:xfrm>
        </p:spPr>
        <p:txBody>
          <a:bodyPr>
            <a:normAutofit/>
          </a:bodyPr>
          <a:lstStyle/>
          <a:p>
            <a:pPr algn="ctr"/>
            <a:r>
              <a:rPr lang="tr-TR" sz="3600" dirty="0" smtClean="0"/>
              <a:t>Hassas Görev Nedir?</a:t>
            </a:r>
            <a:endParaRPr lang="tr-TR" sz="3600" dirty="0"/>
          </a:p>
        </p:txBody>
      </p:sp>
      <p:sp>
        <p:nvSpPr>
          <p:cNvPr id="5" name="4 Altbilgi Yer Tutucusu"/>
          <p:cNvSpPr>
            <a:spLocks noGrp="1"/>
          </p:cNvSpPr>
          <p:nvPr>
            <p:ph type="ftr" sz="quarter" idx="11"/>
          </p:nvPr>
        </p:nvSpPr>
        <p:spPr>
          <a:xfrm>
            <a:off x="2667000" y="6356350"/>
            <a:ext cx="4833958" cy="365125"/>
          </a:xfrm>
        </p:spPr>
        <p:txBody>
          <a:bodyPr/>
          <a:lstStyle/>
          <a:p>
            <a:r>
              <a:rPr lang="tr-TR" dirty="0" smtClean="0"/>
              <a:t>T.C. Giresun Üniversitesi İdari ve Mali İşler Daire Başkanlığı 2024</a:t>
            </a:r>
            <a:endParaRPr lang="tr-TR" dirty="0"/>
          </a:p>
        </p:txBody>
      </p:sp>
      <p:sp>
        <p:nvSpPr>
          <p:cNvPr id="6" name="5 İçerik Yer Tutucusu"/>
          <p:cNvSpPr>
            <a:spLocks noGrp="1"/>
          </p:cNvSpPr>
          <p:nvPr>
            <p:ph idx="1"/>
          </p:nvPr>
        </p:nvSpPr>
        <p:spPr>
          <a:xfrm>
            <a:off x="457200" y="1285860"/>
            <a:ext cx="8229600" cy="5038740"/>
          </a:xfrm>
        </p:spPr>
        <p:txBody>
          <a:bodyPr>
            <a:normAutofit/>
          </a:bodyPr>
          <a:lstStyle/>
          <a:p>
            <a:pPr algn="just"/>
            <a:r>
              <a:rPr lang="tr-TR" dirty="0" smtClean="0"/>
              <a:t>Kamu yönetiminde yürütülen bazı görevler; idarenin itibarı, yolsuzluk riski, gizli bilgilerin ifşası vb. gibi hususlar çerçevesinde diğer görevlerle kıyaslandığında çok daha büyük öneme sahiptir.</a:t>
            </a:r>
          </a:p>
          <a:p>
            <a:pPr algn="just">
              <a:buNone/>
            </a:pPr>
            <a:endParaRPr lang="tr-TR" dirty="0" smtClean="0"/>
          </a:p>
          <a:p>
            <a:pPr algn="just"/>
            <a:r>
              <a:rPr lang="tr-TR" dirty="0" smtClean="0"/>
              <a:t>Üniversitemiz Birimlerinin temel işlevini etkin biçimde yerine getirmesini etkileyebilecek riskler içeren, zamanında ve/veya doğru bir şekilde yerine getirilmemesi halinde karar alma süreçlerini güçlendiren ve kaynakların etkin kullanımını sağlayan kritik öneme sahip sınırlı sayıdaki görevler </a:t>
            </a:r>
            <a:r>
              <a:rPr lang="tr-TR" u="sng" dirty="0" smtClean="0"/>
              <a:t>hassas görev</a:t>
            </a:r>
            <a:r>
              <a:rPr lang="tr-TR" dirty="0" smtClean="0"/>
              <a:t> olarak değerlendirilir.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857256"/>
          </a:xfrm>
        </p:spPr>
        <p:txBody>
          <a:bodyPr>
            <a:normAutofit/>
          </a:bodyPr>
          <a:lstStyle/>
          <a:p>
            <a:pPr algn="ctr"/>
            <a:r>
              <a:rPr lang="tr-TR" sz="4400" dirty="0" smtClean="0"/>
              <a:t>Hassas Görev Nasıl Tespit Edilir?</a:t>
            </a:r>
            <a:endParaRPr lang="tr-TR" sz="4400" dirty="0"/>
          </a:p>
        </p:txBody>
      </p:sp>
      <p:sp>
        <p:nvSpPr>
          <p:cNvPr id="3" name="2 İçerik Yer Tutucusu"/>
          <p:cNvSpPr>
            <a:spLocks noGrp="1"/>
          </p:cNvSpPr>
          <p:nvPr>
            <p:ph idx="1"/>
          </p:nvPr>
        </p:nvSpPr>
        <p:spPr>
          <a:xfrm>
            <a:off x="457200" y="1285860"/>
            <a:ext cx="8043890" cy="5038740"/>
          </a:xfrm>
        </p:spPr>
        <p:txBody>
          <a:bodyPr>
            <a:normAutofit/>
          </a:bodyPr>
          <a:lstStyle/>
          <a:p>
            <a:pPr algn="just">
              <a:buNone/>
            </a:pPr>
            <a:r>
              <a:rPr lang="tr-TR" dirty="0" smtClean="0"/>
              <a:t>   Hassas görevler tespit edilirken birimlerin; </a:t>
            </a:r>
            <a:r>
              <a:rPr lang="tr-TR" b="1" u="sng" dirty="0" smtClean="0"/>
              <a:t>hizmet envanteri</a:t>
            </a:r>
            <a:r>
              <a:rPr lang="tr-TR" b="1" dirty="0" smtClean="0"/>
              <a:t> </a:t>
            </a:r>
            <a:r>
              <a:rPr lang="tr-TR" dirty="0" smtClean="0"/>
              <a:t>ve </a:t>
            </a:r>
            <a:r>
              <a:rPr lang="tr-TR" b="1" u="sng" dirty="0" smtClean="0"/>
              <a:t>görev tanımlarında</a:t>
            </a:r>
            <a:r>
              <a:rPr lang="tr-TR" dirty="0" smtClean="0"/>
              <a:t> yer alan görevleri kapsamında soracakları başlıca sorular şunlar olabilir; </a:t>
            </a:r>
          </a:p>
          <a:p>
            <a:pPr algn="just">
              <a:buNone/>
            </a:pPr>
            <a:endParaRPr lang="tr-TR" dirty="0" smtClean="0"/>
          </a:p>
          <a:p>
            <a:pPr algn="just">
              <a:buNone/>
            </a:pPr>
            <a:r>
              <a:rPr lang="tr-TR" dirty="0" smtClean="0"/>
              <a:t>➢ </a:t>
            </a:r>
            <a:r>
              <a:rPr lang="tr-TR" dirty="0" smtClean="0"/>
              <a:t>Hangi görevler gizlilik statüsündedir? </a:t>
            </a:r>
          </a:p>
          <a:p>
            <a:pPr algn="just">
              <a:buNone/>
            </a:pPr>
            <a:r>
              <a:rPr lang="tr-TR" dirty="0" smtClean="0"/>
              <a:t>➢ Hangi alanlardaki faaliyetlerde hata veya usulsüzlük yapılması ihtimali daha fazladır? </a:t>
            </a:r>
          </a:p>
          <a:p>
            <a:pPr algn="just">
              <a:buNone/>
            </a:pPr>
            <a:r>
              <a:rPr lang="tr-TR" dirty="0" smtClean="0"/>
              <a:t>➢ Hangi görevlerin belli bir zaman süreci içinde yerine getirilmesi önemlidir?</a:t>
            </a:r>
          </a:p>
          <a:p>
            <a:pPr>
              <a:buNone/>
            </a:pPr>
            <a:endParaRPr lang="tr-TR" dirty="0"/>
          </a:p>
        </p:txBody>
      </p:sp>
      <p:sp>
        <p:nvSpPr>
          <p:cNvPr id="5" name="4 Altbilgi Yer Tutucusu"/>
          <p:cNvSpPr>
            <a:spLocks noGrp="1"/>
          </p:cNvSpPr>
          <p:nvPr>
            <p:ph type="ftr" sz="quarter" idx="11"/>
          </p:nvPr>
        </p:nvSpPr>
        <p:spPr>
          <a:xfrm>
            <a:off x="2667000" y="6356350"/>
            <a:ext cx="4691082"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normAutofit fontScale="90000"/>
          </a:bodyPr>
          <a:lstStyle/>
          <a:p>
            <a:r>
              <a:rPr lang="tr-TR" altLang="tr-TR" dirty="0" smtClean="0"/>
              <a:t/>
            </a:r>
            <a:br>
              <a:rPr lang="tr-TR" altLang="tr-TR" dirty="0" smtClean="0"/>
            </a:br>
            <a:endParaRPr lang="tr-TR" dirty="0"/>
          </a:p>
        </p:txBody>
      </p:sp>
      <p:sp>
        <p:nvSpPr>
          <p:cNvPr id="3" name="2 İçerik Yer Tutucusu"/>
          <p:cNvSpPr>
            <a:spLocks noGrp="1"/>
          </p:cNvSpPr>
          <p:nvPr>
            <p:ph idx="1"/>
          </p:nvPr>
        </p:nvSpPr>
        <p:spPr>
          <a:xfrm>
            <a:off x="457200" y="928670"/>
            <a:ext cx="8229600" cy="5395930"/>
          </a:xfrm>
        </p:spPr>
        <p:txBody>
          <a:bodyPr>
            <a:normAutofit/>
          </a:bodyPr>
          <a:lstStyle/>
          <a:p>
            <a:pPr marL="0" indent="0" algn="just" defTabSz="442913">
              <a:lnSpc>
                <a:spcPct val="80000"/>
              </a:lnSpc>
              <a:buNone/>
              <a:tabLst>
                <a:tab pos="536575" algn="l"/>
                <a:tab pos="631825" algn="l"/>
              </a:tabLst>
              <a:defRPr/>
            </a:pPr>
            <a:endParaRPr lang="tr-TR" altLang="tr-TR" sz="800" b="1" dirty="0" smtClean="0"/>
          </a:p>
          <a:p>
            <a:pPr algn="just" defTabSz="442913">
              <a:lnSpc>
                <a:spcPct val="80000"/>
              </a:lnSpc>
              <a:buFont typeface="Arial" charset="0"/>
              <a:buChar char="•"/>
              <a:tabLst>
                <a:tab pos="536575" algn="l"/>
                <a:tab pos="631825" algn="l"/>
              </a:tabLst>
              <a:defRPr/>
            </a:pPr>
            <a:r>
              <a:rPr lang="tr-TR" dirty="0" smtClean="0"/>
              <a:t>➢ Hangi alanlarda bilgi ve eğitim ihtiyacı çok yüksektir? </a:t>
            </a:r>
          </a:p>
          <a:p>
            <a:pPr algn="just" defTabSz="442913">
              <a:lnSpc>
                <a:spcPct val="80000"/>
              </a:lnSpc>
              <a:buFont typeface="Arial" charset="0"/>
              <a:buChar char="•"/>
              <a:tabLst>
                <a:tab pos="536575" algn="l"/>
                <a:tab pos="631825" algn="l"/>
              </a:tabLst>
              <a:defRPr/>
            </a:pPr>
            <a:r>
              <a:rPr lang="tr-TR" dirty="0" smtClean="0"/>
              <a:t>➢ Hangi görevler iç ve dış etkenlere yüksek derecede maruz kalır? </a:t>
            </a:r>
          </a:p>
          <a:p>
            <a:pPr algn="just" defTabSz="442913">
              <a:lnSpc>
                <a:spcPct val="80000"/>
              </a:lnSpc>
              <a:buFont typeface="Arial" charset="0"/>
              <a:buChar char="•"/>
              <a:tabLst>
                <a:tab pos="536575" algn="l"/>
                <a:tab pos="631825" algn="l"/>
              </a:tabLst>
              <a:defRPr/>
            </a:pPr>
            <a:r>
              <a:rPr lang="tr-TR" dirty="0" smtClean="0"/>
              <a:t>➢ Hangi görevler yerine getirilemezse mali kayba neden olur? </a:t>
            </a:r>
          </a:p>
          <a:p>
            <a:pPr algn="just" defTabSz="442913">
              <a:lnSpc>
                <a:spcPct val="80000"/>
              </a:lnSpc>
              <a:buFont typeface="Arial" charset="0"/>
              <a:buChar char="•"/>
              <a:tabLst>
                <a:tab pos="536575" algn="l"/>
                <a:tab pos="631825" algn="l"/>
              </a:tabLst>
              <a:defRPr/>
            </a:pPr>
            <a:r>
              <a:rPr lang="tr-TR" dirty="0" smtClean="0"/>
              <a:t>➢ Hangi görevler yerine getirilemezse kaynak israfına neden olur? </a:t>
            </a:r>
          </a:p>
          <a:p>
            <a:pPr algn="just" defTabSz="442913">
              <a:lnSpc>
                <a:spcPct val="80000"/>
              </a:lnSpc>
              <a:buFont typeface="Arial" charset="0"/>
              <a:buChar char="•"/>
              <a:tabLst>
                <a:tab pos="536575" algn="l"/>
                <a:tab pos="631825" algn="l"/>
              </a:tabLst>
              <a:defRPr/>
            </a:pPr>
            <a:r>
              <a:rPr lang="tr-TR" dirty="0" smtClean="0"/>
              <a:t>➢ Hangi işler yüksek maliyetlidir? </a:t>
            </a:r>
          </a:p>
          <a:p>
            <a:pPr algn="just" defTabSz="442913">
              <a:lnSpc>
                <a:spcPct val="80000"/>
              </a:lnSpc>
              <a:buFont typeface="Arial" charset="0"/>
              <a:buChar char="•"/>
              <a:tabLst>
                <a:tab pos="536575" algn="l"/>
                <a:tab pos="631825" algn="l"/>
              </a:tabLst>
              <a:defRPr/>
            </a:pPr>
            <a:r>
              <a:rPr lang="tr-TR" dirty="0" smtClean="0"/>
              <a:t>➢ Hangi işlerin ya da süreçlerin aksaması birimin dışarıdan olumsuz tepki almasına neden olur? </a:t>
            </a:r>
          </a:p>
        </p:txBody>
      </p:sp>
      <p:sp>
        <p:nvSpPr>
          <p:cNvPr id="4" name="3 Altbilgi Yer Tutucusu"/>
          <p:cNvSpPr>
            <a:spLocks noGrp="1"/>
          </p:cNvSpPr>
          <p:nvPr>
            <p:ph type="ftr" sz="quarter" idx="11"/>
          </p:nvPr>
        </p:nvSpPr>
        <p:spPr>
          <a:xfrm>
            <a:off x="2667000" y="6356350"/>
            <a:ext cx="4905396"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681682"/>
          </a:xfrm>
        </p:spPr>
        <p:txBody>
          <a:bodyPr/>
          <a:lstStyle/>
          <a:p>
            <a:pPr algn="just" defTabSz="442913">
              <a:lnSpc>
                <a:spcPct val="80000"/>
              </a:lnSpc>
              <a:buFont typeface="Arial" charset="0"/>
              <a:buChar char="•"/>
              <a:tabLst>
                <a:tab pos="536575" algn="l"/>
                <a:tab pos="631825" algn="l"/>
              </a:tabLst>
              <a:defRPr/>
            </a:pPr>
            <a:r>
              <a:rPr lang="tr-TR" dirty="0" smtClean="0"/>
              <a:t>➢ Hangi işlerde hesap verme yükümlülüğü fazladır? </a:t>
            </a:r>
          </a:p>
          <a:p>
            <a:pPr algn="just" defTabSz="442913">
              <a:lnSpc>
                <a:spcPct val="80000"/>
              </a:lnSpc>
              <a:buFont typeface="Arial" charset="0"/>
              <a:buChar char="•"/>
              <a:tabLst>
                <a:tab pos="536575" algn="l"/>
                <a:tab pos="631825" algn="l"/>
              </a:tabLst>
              <a:defRPr/>
            </a:pPr>
            <a:r>
              <a:rPr lang="tr-TR" dirty="0" smtClean="0"/>
              <a:t>➢ Hangi işler için çok fazla mesai harcanmaktadır? </a:t>
            </a:r>
          </a:p>
          <a:p>
            <a:pPr algn="just" defTabSz="442913">
              <a:lnSpc>
                <a:spcPct val="80000"/>
              </a:lnSpc>
              <a:buFont typeface="Arial" charset="0"/>
              <a:buChar char="•"/>
              <a:tabLst>
                <a:tab pos="536575" algn="l"/>
                <a:tab pos="631825" algn="l"/>
              </a:tabLst>
              <a:defRPr/>
            </a:pPr>
            <a:r>
              <a:rPr lang="tr-TR" dirty="0" smtClean="0"/>
              <a:t>➢ Hangi alanlarda çıkacak sorunlar, birimin fonksiyonunu yerine getirmesine engel olur? </a:t>
            </a:r>
          </a:p>
          <a:p>
            <a:pPr algn="just" defTabSz="442913">
              <a:lnSpc>
                <a:spcPct val="80000"/>
              </a:lnSpc>
              <a:buFont typeface="Arial" charset="0"/>
              <a:buChar char="•"/>
              <a:tabLst>
                <a:tab pos="536575" algn="l"/>
                <a:tab pos="631825" algn="l"/>
              </a:tabLst>
              <a:defRPr/>
            </a:pPr>
            <a:r>
              <a:rPr lang="tr-TR" dirty="0" smtClean="0"/>
              <a:t>➢ Kimlerin çok fazla sorumluluğu vardır? </a:t>
            </a:r>
          </a:p>
          <a:p>
            <a:pPr algn="just" defTabSz="442913">
              <a:lnSpc>
                <a:spcPct val="80000"/>
              </a:lnSpc>
              <a:buFont typeface="Arial" charset="0"/>
              <a:buChar char="•"/>
              <a:tabLst>
                <a:tab pos="536575" algn="l"/>
                <a:tab pos="631825" algn="l"/>
              </a:tabLst>
              <a:defRPr/>
            </a:pPr>
            <a:endParaRPr lang="tr-TR" dirty="0" smtClean="0"/>
          </a:p>
          <a:p>
            <a:pPr algn="just" defTabSz="442913">
              <a:lnSpc>
                <a:spcPct val="80000"/>
              </a:lnSpc>
              <a:buNone/>
              <a:tabLst>
                <a:tab pos="536575" algn="l"/>
                <a:tab pos="631825" algn="l"/>
              </a:tabLst>
              <a:defRPr/>
            </a:pPr>
            <a:endParaRPr lang="tr-TR" dirty="0" smtClean="0"/>
          </a:p>
          <a:p>
            <a:pPr algn="just" defTabSz="442913">
              <a:lnSpc>
                <a:spcPct val="80000"/>
              </a:lnSpc>
              <a:buFont typeface="Arial" charset="0"/>
              <a:buChar char="•"/>
              <a:tabLst>
                <a:tab pos="536575" algn="l"/>
                <a:tab pos="631825" algn="l"/>
              </a:tabLst>
              <a:defRPr/>
            </a:pPr>
            <a:r>
              <a:rPr lang="tr-TR" dirty="0" smtClean="0"/>
              <a:t>Yukarıdaki sorulara verilen cevaplarla tespit edilen görevlerin, Birim Amirince hassas olup olmadığı değerlendirilirken şu soru sorulabilir. ‘</a:t>
            </a:r>
            <a:r>
              <a:rPr lang="tr-TR" u="sng" dirty="0" smtClean="0"/>
              <a:t>Birimlerin Fonksiyonunu Yerine Getirebilmesi İçin Hangi İşin Aksamaması Gerekir?</a:t>
            </a:r>
            <a:r>
              <a:rPr lang="tr-TR" dirty="0" smtClean="0"/>
              <a:t>’</a:t>
            </a:r>
            <a:endParaRPr lang="tr-TR" altLang="tr-TR" dirty="0" smtClean="0"/>
          </a:p>
          <a:p>
            <a:pPr>
              <a:buNone/>
            </a:pPr>
            <a:endParaRPr lang="tr-TR" dirty="0"/>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428604"/>
            <a:ext cx="8229600" cy="1143000"/>
          </a:xfrm>
        </p:spPr>
        <p:txBody>
          <a:bodyPr>
            <a:normAutofit fontScale="90000"/>
          </a:bodyPr>
          <a:lstStyle/>
          <a:p>
            <a:r>
              <a:rPr lang="tr-TR" dirty="0" smtClean="0"/>
              <a:t>Hassas Görevlerin Belirlenmesi ve Sonraki Aşamalar?</a:t>
            </a:r>
            <a:endParaRPr lang="tr-TR" dirty="0"/>
          </a:p>
        </p:txBody>
      </p:sp>
      <p:sp>
        <p:nvSpPr>
          <p:cNvPr id="3" name="2 İçerik Yer Tutucusu"/>
          <p:cNvSpPr>
            <a:spLocks noGrp="1"/>
          </p:cNvSpPr>
          <p:nvPr>
            <p:ph idx="1"/>
          </p:nvPr>
        </p:nvSpPr>
        <p:spPr>
          <a:xfrm>
            <a:off x="457200" y="1643050"/>
            <a:ext cx="8186766" cy="4681550"/>
          </a:xfrm>
        </p:spPr>
        <p:txBody>
          <a:bodyPr>
            <a:normAutofit fontScale="92500" lnSpcReduction="20000"/>
          </a:bodyPr>
          <a:lstStyle/>
          <a:p>
            <a:r>
              <a:rPr lang="tr-TR" dirty="0" smtClean="0"/>
              <a:t>Hassas görevler; </a:t>
            </a:r>
          </a:p>
          <a:p>
            <a:pPr algn="just"/>
            <a:r>
              <a:rPr lang="tr-TR" u="sng" dirty="0" smtClean="0"/>
              <a:t>Birim ve alt birim bazında ve her birim sorumlusu tarafından</a:t>
            </a:r>
            <a:r>
              <a:rPr lang="tr-TR" dirty="0" smtClean="0"/>
              <a:t> yukarıdaki sorulardan da yararlanılarak kendi işlem ve süreçlerinden hangilerinin “</a:t>
            </a:r>
            <a:r>
              <a:rPr lang="tr-TR" b="1" u="sng" dirty="0" smtClean="0"/>
              <a:t>Hassas</a:t>
            </a:r>
            <a:r>
              <a:rPr lang="tr-TR" dirty="0" smtClean="0"/>
              <a:t>” olduğu tespit edilerek, hizmetin/görevin adı, riskler (Görevin yerine getirilmemesinin sonuçları), risk düzeyi (Görevin ve belirlenen risklerin durumuna göre Yüksek, Orta veya Düşük olarak belirlenmesi), hassas görevin yerine getirilmemesinin sonucu ile bu sorunlarla karşılaşmamak/karşılaşma olasılığını azaltmak için prosedürü (Yani alınması gereken önlemler veya gerçekleştirilmesi gereken kontroller) “</a:t>
            </a:r>
            <a:r>
              <a:rPr lang="tr-TR" b="1" u="sng" dirty="0" smtClean="0"/>
              <a:t>Hassas Görev Tespit Formu</a:t>
            </a:r>
            <a:r>
              <a:rPr lang="tr-TR" dirty="0" smtClean="0"/>
              <a:t>” (EK-1)’a işlenir, imzalanır ve harcama yetkilisinin/birim amirinin onayına sunulur. </a:t>
            </a:r>
            <a:endParaRPr lang="tr-TR" dirty="0"/>
          </a:p>
        </p:txBody>
      </p:sp>
      <p:sp>
        <p:nvSpPr>
          <p:cNvPr id="5" name="4 Altbilgi Yer Tutucusu"/>
          <p:cNvSpPr>
            <a:spLocks noGrp="1"/>
          </p:cNvSpPr>
          <p:nvPr>
            <p:ph type="ftr" sz="quarter" idx="11"/>
          </p:nvPr>
        </p:nvSpPr>
        <p:spPr>
          <a:xfrm>
            <a:off x="2667000" y="6356350"/>
            <a:ext cx="461964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610244"/>
          </a:xfrm>
        </p:spPr>
        <p:txBody>
          <a:bodyPr>
            <a:normAutofit/>
          </a:bodyPr>
          <a:lstStyle/>
          <a:p>
            <a:r>
              <a:rPr lang="tr-TR" dirty="0" smtClean="0"/>
              <a:t>Birim harcama yetkilisi/birim amiri tarafından onaylanan “</a:t>
            </a:r>
            <a:r>
              <a:rPr lang="tr-TR" b="1" u="sng" dirty="0" smtClean="0"/>
              <a:t>Hassas Görev Tespit Formu</a:t>
            </a:r>
            <a:r>
              <a:rPr lang="tr-TR" dirty="0" smtClean="0"/>
              <a:t>” (EK-1)’a işlenen hassas görevler, “</a:t>
            </a:r>
            <a:r>
              <a:rPr lang="tr-TR" b="1" u="sng" dirty="0" smtClean="0"/>
              <a:t>Hassas Görev Envanteri Formu</a:t>
            </a:r>
            <a:r>
              <a:rPr lang="tr-TR" dirty="0" smtClean="0"/>
              <a:t>” (EK-2)’</a:t>
            </a:r>
            <a:r>
              <a:rPr lang="tr-TR" dirty="0" err="1" smtClean="0"/>
              <a:t>na</a:t>
            </a:r>
            <a:r>
              <a:rPr lang="tr-TR" dirty="0" smtClean="0"/>
              <a:t> işlenir ve harcama yetkilisinin/birim amirinin onayına sunulur. </a:t>
            </a:r>
          </a:p>
          <a:p>
            <a:r>
              <a:rPr lang="tr-TR" dirty="0" smtClean="0"/>
              <a:t>Birim amiri tarafından onaylanan “</a:t>
            </a:r>
            <a:r>
              <a:rPr lang="tr-TR" b="1" u="sng" dirty="0" smtClean="0"/>
              <a:t>Hassas Görev Envanteri Formu</a:t>
            </a:r>
            <a:r>
              <a:rPr lang="tr-TR" dirty="0" smtClean="0"/>
              <a:t>” (EK-2) </a:t>
            </a:r>
            <a:r>
              <a:rPr lang="tr-TR" b="1" dirty="0" smtClean="0"/>
              <a:t>Strateji Geliştirme Daire Başkanlığına</a:t>
            </a:r>
            <a:r>
              <a:rPr lang="tr-TR" dirty="0" smtClean="0"/>
              <a:t> gönderilir. </a:t>
            </a:r>
          </a:p>
          <a:p>
            <a:r>
              <a:rPr lang="tr-TR" dirty="0" smtClean="0"/>
              <a:t>Birim amiri tarafından onaylanan “</a:t>
            </a:r>
            <a:r>
              <a:rPr lang="tr-TR" b="1" u="sng" dirty="0" smtClean="0"/>
              <a:t>Hassas Görev Envanteri Formu</a:t>
            </a:r>
            <a:r>
              <a:rPr lang="tr-TR" dirty="0" smtClean="0"/>
              <a:t>” (EK-2) </a:t>
            </a:r>
            <a:r>
              <a:rPr lang="tr-TR" b="1" dirty="0" smtClean="0"/>
              <a:t>birim web sayfasında </a:t>
            </a:r>
            <a:r>
              <a:rPr lang="tr-TR" dirty="0" smtClean="0"/>
              <a:t>yayımlanır. </a:t>
            </a:r>
          </a:p>
          <a:p>
            <a:endParaRPr lang="tr-TR" dirty="0" smtClean="0"/>
          </a:p>
        </p:txBody>
      </p:sp>
      <p:sp>
        <p:nvSpPr>
          <p:cNvPr id="5" name="4 Altbilgi Yer Tutucusu"/>
          <p:cNvSpPr>
            <a:spLocks noGrp="1"/>
          </p:cNvSpPr>
          <p:nvPr>
            <p:ph type="ftr" sz="quarter" idx="11"/>
          </p:nvPr>
        </p:nvSpPr>
        <p:spPr>
          <a:xfrm>
            <a:off x="2667000" y="6356350"/>
            <a:ext cx="426245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pic>
        <p:nvPicPr>
          <p:cNvPr id="1026" name="Picture 2"/>
          <p:cNvPicPr>
            <a:picLocks noGrp="1" noChangeAspect="1" noChangeArrowheads="1"/>
          </p:cNvPicPr>
          <p:nvPr>
            <p:ph idx="1"/>
          </p:nvPr>
        </p:nvPicPr>
        <p:blipFill>
          <a:blip r:embed="rId2"/>
          <a:srcRect/>
          <a:stretch>
            <a:fillRect/>
          </a:stretch>
        </p:blipFill>
        <p:spPr bwMode="auto">
          <a:xfrm>
            <a:off x="285720" y="357166"/>
            <a:ext cx="8501122" cy="5967435"/>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357</TotalTime>
  <Words>1353</Words>
  <Application>Microsoft Office PowerPoint</Application>
  <PresentationFormat>Ekran Gösterisi (4:3)</PresentationFormat>
  <Paragraphs>104</Paragraphs>
  <Slides>22</Slides>
  <Notes>1</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Akış</vt:lpstr>
      <vt:lpstr>Slayt 1</vt:lpstr>
      <vt:lpstr>Slayt 2</vt:lpstr>
      <vt:lpstr>Hassas Görev Nedir?</vt:lpstr>
      <vt:lpstr>Hassas Görev Nasıl Tespit Edilir?</vt:lpstr>
      <vt:lpstr> </vt:lpstr>
      <vt:lpstr>Slayt 6</vt:lpstr>
      <vt:lpstr>Hassas Görevlerin Belirlenmesi ve Sonraki Aşamalar?</vt:lpstr>
      <vt:lpstr>Slayt 8</vt:lpstr>
      <vt:lpstr>Slayt 9</vt:lpstr>
      <vt:lpstr>Slayt 10</vt:lpstr>
      <vt:lpstr>Slayt 11</vt:lpstr>
      <vt:lpstr>Slayt 12</vt:lpstr>
      <vt:lpstr>Slayt 13</vt:lpstr>
      <vt:lpstr>Hassas Görevlerde Risk Seviyesinin Tespiti ve Alınacak Önlemler Nelerdir? </vt:lpstr>
      <vt:lpstr>Slayt 15</vt:lpstr>
      <vt:lpstr>Hassas Görevlerin İzlenmesi</vt:lpstr>
      <vt:lpstr>Slayt 17</vt:lpstr>
      <vt:lpstr>Sorumluluk</vt:lpstr>
      <vt:lpstr>Hassas Görev Belirleme Komisyonu</vt:lpstr>
      <vt:lpstr>Görevden Ayrılan Personel İçin Ne Yapmak Gerekir?</vt:lpstr>
      <vt:lpstr>Slayt 21</vt:lpstr>
      <vt:lpstr>DİNLEDİĞİNİZ İÇİN 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Ertuğrul</dc:creator>
  <cp:lastModifiedBy>user</cp:lastModifiedBy>
  <cp:revision>48</cp:revision>
  <dcterms:created xsi:type="dcterms:W3CDTF">2024-10-07T14:31:08Z</dcterms:created>
  <dcterms:modified xsi:type="dcterms:W3CDTF">2024-11-13T12:20:47Z</dcterms:modified>
</cp:coreProperties>
</file>